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2288925258"/>
              </p:ext>
            </p:extLst>
          </p:nvPr>
        </p:nvGraphicFramePr>
        <p:xfrm>
          <a:off x="863998" y="1794767"/>
          <a:ext cx="10464000" cy="453153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Ambos </a:t>
                      </a: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os</a:t>
                      </a: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 </a:t>
                      </a: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Programas</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pt-BR" sz="1600" dirty="0">
                          <a:solidFill>
                            <a:schemeClr val="bg1"/>
                          </a:solidFill>
                          <a:latin typeface="Cabin" pitchFamily="2" charset="0"/>
                        </a:rPr>
                        <a:t>O programa de brindes de recompensa substituído pelo programa de Amostras de Fidelização.</a:t>
                      </a:r>
                    </a:p>
                    <a:p>
                      <a:pPr marL="180000" indent="-180000">
                        <a:spcAft>
                          <a:spcPts val="1200"/>
                        </a:spcAft>
                        <a:buClr>
                          <a:schemeClr val="bg1"/>
                        </a:buClr>
                        <a:buFont typeface="Wingdings" panose="05000000000000000000" pitchFamily="2" charset="2"/>
                        <a:buChar char="§"/>
                      </a:pPr>
                      <a:r>
                        <a:rPr lang="pt-BR" sz="1600" dirty="0">
                          <a:solidFill>
                            <a:schemeClr val="bg1"/>
                          </a:solidFill>
                          <a:latin typeface="Cabin" pitchFamily="2" charset="0"/>
                        </a:rPr>
                        <a:t>O nome dos benefícios das “Recompensas de fidelização” será alterado para “Amostras de fidelização”. </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pt-BR" sz="1600" dirty="0">
                          <a:solidFill>
                            <a:schemeClr val="bg1"/>
                          </a:solidFill>
                          <a:latin typeface="Cabin" pitchFamily="2" charset="0"/>
                        </a:rPr>
                        <a:t>Os Clientes Preferenciais receberão uma série de amostras de fidelização, que incluirá quatro amostras de fidelização ao longo de 13 meses.</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As taxas de inscrição e de renovação para CP+ aumentarão de 19,95 $/19,95 € para 25 $/25 €.</a:t>
                      </a:r>
                    </a:p>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Os clientes CP+ receberão 12 amostras de fidelização ao longo de um ano, em vez de seis amostras ao longo de seis meses.</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A renovação gratuita da subscrição anual atualmente concedida aos clientes CP+ deixará de existir. </a:t>
                      </a:r>
                    </a:p>
                    <a:p>
                      <a:pPr marL="180000" indent="-180000">
                        <a:spcAft>
                          <a:spcPts val="1200"/>
                        </a:spcAft>
                        <a:buClr>
                          <a:schemeClr val="accent2"/>
                        </a:buClr>
                        <a:buFont typeface="Wingdings" panose="05000000000000000000" pitchFamily="2" charset="2"/>
                        <a:buChar char="§"/>
                      </a:pPr>
                      <a:r>
                        <a:rPr lang="pt-BR" sz="1600" dirty="0">
                          <a:solidFill>
                            <a:schemeClr val="bg1"/>
                          </a:solidFill>
                          <a:latin typeface="Cabin" pitchFamily="2" charset="0"/>
                        </a:rPr>
                        <a:t>A forma como os créditos para produtos gratuitos são obtidos será alterada.</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pt-BR" dirty="0">
                <a:solidFill>
                  <a:schemeClr val="bg1"/>
                </a:solidFill>
              </a:rPr>
              <a:t>Resumo das alterações ao programa CP/CP+ em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pt-BR" dirty="0">
                <a:solidFill>
                  <a:schemeClr val="accent3"/>
                </a:solidFill>
              </a:rPr>
              <a:t>Elementos que se mantêm</a:t>
            </a:r>
            <a:br>
              <a:rPr lang="pt-BR" dirty="0">
                <a:solidFill>
                  <a:schemeClr val="accent3"/>
                </a:solidFill>
              </a:rPr>
            </a:br>
            <a:r>
              <a:rPr lang="pt-BR" dirty="0">
                <a:solidFill>
                  <a:schemeClr val="accent3"/>
                </a:solidFill>
              </a:rPr>
              <a:t>sem alteração</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pt-BR" sz="1600" dirty="0"/>
              <a:t>A forma de se tornar um Cliente Preferencial é através da criação de uma Encomenda de Subscrição Mensal (MSO) recorrente com BV. </a:t>
            </a:r>
          </a:p>
          <a:p>
            <a:pPr marL="0" indent="0">
              <a:lnSpc>
                <a:spcPct val="108000"/>
              </a:lnSpc>
              <a:spcBef>
                <a:spcPts val="0"/>
              </a:spcBef>
              <a:spcAft>
                <a:spcPts val="600"/>
              </a:spcAft>
              <a:buNone/>
            </a:pPr>
            <a:r>
              <a:rPr lang="pt-BR" sz="1400" dirty="0"/>
              <a:t>A forma de se tornar um Cliente Preferencial Plus é através da criação de uma MSO e do pagamento da taxa anual. Esta situação manter-se-á sem alterações.</a:t>
            </a:r>
            <a:endParaRPr lang="en-IE" sz="140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pt-BR" sz="1600" dirty="0"/>
              <a:t>Os benefícios recebidos pelos clientes CP e CP+, como a aplicação InTouch, criação do carrinho de compras, hiperligação de referência e os preços grossistas, continuarão a ser os mesmos. </a:t>
            </a:r>
            <a:endParaRPr lang="en-IE" sz="16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3999" y="2471057"/>
            <a:ext cx="6915657" cy="2387600"/>
          </a:xfrm>
        </p:spPr>
        <p:txBody>
          <a:bodyPr/>
          <a:lstStyle/>
          <a:p>
            <a:r>
              <a:rPr lang="en-IE" sz="7200" i="1" dirty="0" err="1"/>
              <a:t>Amostras</a:t>
            </a:r>
            <a:r>
              <a:rPr lang="en-IE" sz="7200" i="1" dirty="0"/>
              <a:t> de </a:t>
            </a:r>
            <a:r>
              <a:rPr lang="en-IE" sz="7200" i="1" dirty="0" err="1"/>
              <a:t>fidelização</a:t>
            </a:r>
            <a:endParaRPr lang="en-IE" sz="7200" i="1"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6117371" cy="787000"/>
          </a:xfrm>
        </p:spPr>
        <p:txBody>
          <a:bodyPr/>
          <a:lstStyle/>
          <a:p>
            <a:r>
              <a:rPr lang="pt-BR" sz="1800" dirty="0">
                <a:effectLst/>
                <a:ea typeface="Calibri Light" panose="020F0302020204030204" pitchFamily="34" charset="0"/>
              </a:rPr>
              <a:t>Tanto os clientes CP como CP+ serão elegíveis para receberem amostras de fidelização, que são amostras de 10 patches adicionadas às encomendas elegíveis. Uma encomenda elegível é qualquer encomenda que tenha um valor de BV.</a:t>
            </a:r>
            <a:endParaRPr lang="en-IE" sz="1800" dirty="0">
              <a:effectLst/>
              <a:ea typeface="Calibri Light" panose="020F0302020204030204" pitchFamily="34" charset="0"/>
            </a:endParaRPr>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Amostras</a:t>
            </a:r>
            <a:r>
              <a:rPr lang="en-IE" dirty="0">
                <a:solidFill>
                  <a:schemeClr val="accent3"/>
                </a:solidFill>
              </a:rPr>
              <a:t> de </a:t>
            </a:r>
            <a:r>
              <a:rPr lang="en-IE" dirty="0" err="1">
                <a:solidFill>
                  <a:schemeClr val="accent3"/>
                </a:solidFill>
              </a:rPr>
              <a:t>fidelização</a:t>
            </a:r>
            <a:r>
              <a:rPr lang="en-IE" dirty="0">
                <a:solidFill>
                  <a:schemeClr val="accent3"/>
                </a:solidFill>
              </a:rPr>
              <a:t>- </a:t>
            </a:r>
            <a:r>
              <a:rPr lang="en-IE" dirty="0" err="1">
                <a:solidFill>
                  <a:schemeClr val="accent3"/>
                </a:solidFill>
              </a:rPr>
              <a:t>Cliente</a:t>
            </a:r>
            <a:r>
              <a:rPr lang="en-IE" dirty="0">
                <a:solidFill>
                  <a:schemeClr val="accent3"/>
                </a:solidFill>
              </a:rPr>
              <a:t> </a:t>
            </a:r>
            <a:r>
              <a:rPr lang="en-IE" dirty="0" err="1">
                <a:solidFill>
                  <a:schemeClr val="accent3"/>
                </a:solidFill>
              </a:rPr>
              <a:t>Preferencial</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Amostra</a:t>
            </a:r>
            <a:r>
              <a:rPr lang="fr-FR" sz="1400" b="1" dirty="0"/>
              <a:t> de </a:t>
            </a:r>
            <a:r>
              <a:rPr lang="fr-FR" sz="1400" b="1" dirty="0" err="1"/>
              <a:t>fidelização</a:t>
            </a:r>
            <a:r>
              <a:rPr lang="fr-FR" sz="1400" b="1" dirty="0"/>
              <a:t> 1*</a:t>
            </a:r>
          </a:p>
          <a:p>
            <a:pPr marL="0" indent="0">
              <a:lnSpc>
                <a:spcPct val="108000"/>
              </a:lnSpc>
              <a:spcBef>
                <a:spcPts val="0"/>
              </a:spcBef>
              <a:spcAft>
                <a:spcPts val="600"/>
              </a:spcAft>
              <a:buNone/>
            </a:pPr>
            <a:r>
              <a:rPr lang="pt-BR" sz="1400" dirty="0"/>
              <a:t>Adicionada automaticamente à 4ª encomenda de qualificação, após 3 MSOs consecutivas.</a:t>
            </a:r>
            <a:endParaRPr lang="fr-FR" sz="1400" dirty="0"/>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Amostra</a:t>
            </a:r>
            <a:r>
              <a:rPr lang="fr-FR" sz="1400" b="1" dirty="0"/>
              <a:t> de </a:t>
            </a:r>
            <a:r>
              <a:rPr lang="fr-FR" sz="1400" b="1" dirty="0" err="1"/>
              <a:t>fidelização</a:t>
            </a:r>
            <a:r>
              <a:rPr lang="fr-FR" sz="1400" b="1" dirty="0"/>
              <a:t> 2*</a:t>
            </a:r>
          </a:p>
          <a:p>
            <a:pPr marL="0" indent="0">
              <a:lnSpc>
                <a:spcPct val="108000"/>
              </a:lnSpc>
              <a:spcBef>
                <a:spcPts val="0"/>
              </a:spcBef>
              <a:spcAft>
                <a:spcPts val="600"/>
              </a:spcAft>
              <a:buNone/>
            </a:pPr>
            <a:r>
              <a:rPr lang="pt-BR" sz="1400" dirty="0"/>
              <a:t>Adicionada automaticamente à 7ª encomenda de qualificação, após mais 3 MSOs consecutivas.</a:t>
            </a:r>
            <a:endParaRPr lang="fr-FR" sz="1400" dirty="0"/>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Amostra</a:t>
            </a:r>
            <a:r>
              <a:rPr lang="fr-FR" sz="1400" b="1" dirty="0"/>
              <a:t> de </a:t>
            </a:r>
            <a:r>
              <a:rPr lang="fr-FR" sz="1400" b="1" dirty="0" err="1"/>
              <a:t>fidelização</a:t>
            </a:r>
            <a:r>
              <a:rPr lang="fr-FR" sz="1400" b="1" dirty="0"/>
              <a:t> 3*</a:t>
            </a:r>
          </a:p>
          <a:p>
            <a:pPr marL="0" indent="0">
              <a:lnSpc>
                <a:spcPct val="108000"/>
              </a:lnSpc>
              <a:spcBef>
                <a:spcPts val="0"/>
              </a:spcBef>
              <a:spcAft>
                <a:spcPts val="600"/>
              </a:spcAft>
              <a:buNone/>
            </a:pPr>
            <a:r>
              <a:rPr lang="pt-BR" sz="1400" dirty="0"/>
              <a:t>Adicionada automaticamente à 10ª encomenda de qualificação, após mais 3 MSOs consecutivas.</a:t>
            </a:r>
            <a:endParaRPr lang="fr-FR" sz="14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Amostra</a:t>
            </a:r>
            <a:r>
              <a:rPr lang="fr-FR" sz="1400" b="1" dirty="0"/>
              <a:t> de </a:t>
            </a:r>
            <a:r>
              <a:rPr lang="fr-FR" sz="1400" b="1" dirty="0" err="1"/>
              <a:t>fidelização</a:t>
            </a:r>
            <a:r>
              <a:rPr lang="fr-FR" sz="1400" b="1" dirty="0"/>
              <a:t> 4*</a:t>
            </a:r>
          </a:p>
          <a:p>
            <a:pPr marL="0" indent="0">
              <a:lnSpc>
                <a:spcPct val="108000"/>
              </a:lnSpc>
              <a:spcBef>
                <a:spcPts val="0"/>
              </a:spcBef>
              <a:spcAft>
                <a:spcPts val="600"/>
              </a:spcAft>
              <a:buNone/>
            </a:pPr>
            <a:r>
              <a:rPr lang="pt-BR" sz="1400" dirty="0"/>
              <a:t>Adicionada automaticamente à 13ª encomenda de qualificação, após mais 3 MSOs consecutivas.</a:t>
            </a:r>
            <a:endParaRPr lang="fr-FR" sz="14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pt-BR" sz="1800" dirty="0"/>
              <a:t>Depois de receberem a amostra de fidelização 4 no 13º mês, não receberão mais amostras de fidelização.</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788910" y="3931041"/>
            <a:ext cx="1515030" cy="750137"/>
          </a:xfrm>
        </p:spPr>
        <p:txBody>
          <a:bodyPr/>
          <a:lstStyle/>
          <a:p>
            <a:pPr marL="0" indent="0" algn="ctr">
              <a:lnSpc>
                <a:spcPct val="100000"/>
              </a:lnSpc>
              <a:buNone/>
            </a:pPr>
            <a:r>
              <a:rPr lang="en-IE" sz="1000" dirty="0" err="1"/>
              <a:t>Amostra</a:t>
            </a:r>
            <a:r>
              <a:rPr lang="en-IE" sz="1000" dirty="0"/>
              <a:t> de </a:t>
            </a:r>
            <a:r>
              <a:rPr lang="en-IE" sz="1000" dirty="0" err="1"/>
              <a:t>fidelização</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pt-BR" sz="1800" dirty="0"/>
              <a:t>Todos os clientes CP+ devem fazer um pagamento anual para manterem o seu estatuto. Podem receber várias séries de amostras de fidelização desde que paguem a sua taxa de renovação.</a:t>
            </a:r>
          </a:p>
          <a:p>
            <a:pPr marL="0" indent="0">
              <a:spcAft>
                <a:spcPts val="0"/>
              </a:spcAft>
              <a:buFont typeface="Wingdings" panose="05000000000000000000" pitchFamily="2" charset="2"/>
              <a:buNone/>
            </a:pPr>
            <a:r>
              <a:rPr lang="pt-BR" sz="1800" dirty="0"/>
              <a:t>Os clientes CP+ não serão excluídos do programa por qualquer motivo.</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78891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0874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0874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42857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42857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9* </a:t>
            </a:r>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24840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155091" y="5528792"/>
            <a:ext cx="1701648"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06823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06823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88806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772250" y="5528792"/>
            <a:ext cx="17466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Amostra</a:t>
            </a:r>
            <a:r>
              <a:rPr lang="en-IE" sz="1000" dirty="0"/>
              <a:t> de </a:t>
            </a:r>
            <a:r>
              <a:rPr lang="en-IE" sz="1000" dirty="0" err="1"/>
              <a:t>fidelização</a:t>
            </a:r>
            <a:r>
              <a:rPr lang="en-IE" sz="1000" dirty="0"/>
              <a:t> 12*</a:t>
            </a:r>
          </a:p>
          <a:p>
            <a:pPr marL="0" indent="0" algn="ctr">
              <a:lnSpc>
                <a:spcPct val="100000"/>
              </a:lnSpc>
              <a:buFont typeface="Wingdings" panose="05000000000000000000" pitchFamily="2" charset="2"/>
              <a:buNone/>
            </a:pPr>
            <a:r>
              <a:rPr lang="pt-BR" sz="800" dirty="0"/>
              <a:t>Embalagem de tamanho normal e qualquer dos produtos experimentados anteriormente ou um único produto Alavida (exclui o X39 e X49)</a:t>
            </a:r>
            <a:endParaRPr lang="en-IE" sz="800" dirty="0"/>
          </a:p>
        </p:txBody>
      </p:sp>
      <p:sp>
        <p:nvSpPr>
          <p:cNvPr id="35" name="TextBox 34">
            <a:extLst>
              <a:ext uri="{FF2B5EF4-FFF2-40B4-BE49-F238E27FC236}">
                <a16:creationId xmlns:a16="http://schemas.microsoft.com/office/drawing/2014/main" id="{F50BA747-BA02-B0F7-B871-6A2FAA9026BE}"/>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9" name="Title 3">
            <a:extLst>
              <a:ext uri="{FF2B5EF4-FFF2-40B4-BE49-F238E27FC236}">
                <a16:creationId xmlns:a16="http://schemas.microsoft.com/office/drawing/2014/main" id="{F051773F-6EBA-F5D2-F37B-1A0FC798594B}"/>
              </a:ext>
            </a:extLst>
          </p:cNvPr>
          <p:cNvSpPr>
            <a:spLocks noGrp="1"/>
          </p:cNvSpPr>
          <p:nvPr>
            <p:ph type="title"/>
          </p:nvPr>
        </p:nvSpPr>
        <p:spPr>
          <a:xfrm>
            <a:off x="864000" y="864000"/>
            <a:ext cx="10464000" cy="826688"/>
          </a:xfrm>
        </p:spPr>
        <p:txBody>
          <a:bodyPr/>
          <a:lstStyle/>
          <a:p>
            <a:r>
              <a:rPr lang="pt-BR" dirty="0">
                <a:solidFill>
                  <a:schemeClr val="accent2"/>
                </a:solidFill>
              </a:rPr>
              <a:t>Amostras de fidelização- Cliente Preferencial Plus</a:t>
            </a:r>
            <a:endParaRPr lang="en-IE" dirty="0">
              <a:solidFill>
                <a:schemeClr val="accent2"/>
              </a:solidFill>
            </a:endParaRP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a:xfrm>
            <a:off x="864000" y="864000"/>
            <a:ext cx="4711300" cy="826688"/>
          </a:xfrm>
        </p:spPr>
        <p:txBody>
          <a:bodyPr/>
          <a:lstStyle/>
          <a:p>
            <a:r>
              <a:rPr lang="pt-BR" dirty="0">
                <a:solidFill>
                  <a:schemeClr val="accent2"/>
                </a:solidFill>
              </a:rPr>
              <a:t>Melhorias no Programa de Partilha para CP+</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pt-BR" sz="1600" dirty="0"/>
              <a:t>Um cliente CP + recebe um crédito de 100 $ que pode ser utilizado para obter produtos gratuitos por cada três clientes que indique que façam encomendas elegíveis (ou seja, contendo BV) num determinado mês, ou por cada dois clientes que indique que façam encomendas elegíveis para além da uma encomenda pessoal do cliente CP+. Não existe um montante mínimo de qualificação que as encomendas devam atingir.</a:t>
            </a:r>
          </a:p>
          <a:p>
            <a:pPr>
              <a:buClr>
                <a:schemeClr val="accent2"/>
              </a:buClr>
            </a:pPr>
            <a:r>
              <a:rPr lang="pt-BR" sz="1600" dirty="0"/>
              <a:t>Atualmente, os clientes CP+ têm de ativar uma definição para que os pontos do Programa de Partilha sejam aplicados. Isto deixará de ser necessário e os pontos serão aplicados automaticamente.</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gr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pt-BR" sz="1600" dirty="0"/>
              <a:t>Atualmente, os pontos do Programa de Partilha só podem ser aplicados a artigos com patches. Com as melhorias, os pontos do Programa de Partilha podem ser aplicados a qualquer artigo, exceto à taxa de renovação.</a:t>
            </a:r>
          </a:p>
          <a:p>
            <a:pPr>
              <a:buClr>
                <a:schemeClr val="accent2"/>
              </a:buClr>
            </a:pPr>
            <a:r>
              <a:rPr lang="pt-BR" sz="1600" dirty="0"/>
              <a:t>O requisito de um subtotal mínimo do cliente recomendado será eliminado. Qualquer encomenda com um valor de BV será considerada como uma encomenda elegível.</a:t>
            </a:r>
          </a:p>
          <a:p>
            <a:pPr>
              <a:buClr>
                <a:schemeClr val="accent2"/>
              </a:buClr>
            </a:pPr>
            <a:r>
              <a:rPr lang="pt-BR" sz="1600" dirty="0"/>
              <a:t>O crédito apenas é aplicável às MSOs e cobre apenas os produtos, não os portes de envio ou os impostos.</a:t>
            </a: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pt-BR" sz="2000" b="1" dirty="0">
                <a:solidFill>
                  <a:schemeClr val="accent2"/>
                </a:solidFill>
              </a:rPr>
              <a:t>Widget do Programa de Partilha:</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
        <p:nvSpPr>
          <p:cNvPr id="14" name="Title 1">
            <a:extLst>
              <a:ext uri="{FF2B5EF4-FFF2-40B4-BE49-F238E27FC236}">
                <a16:creationId xmlns:a16="http://schemas.microsoft.com/office/drawing/2014/main" id="{645B33D2-4863-012C-B9AD-FC69372B7132}"/>
              </a:ext>
            </a:extLst>
          </p:cNvPr>
          <p:cNvSpPr txBox="1">
            <a:spLocks/>
          </p:cNvSpPr>
          <p:nvPr/>
        </p:nvSpPr>
        <p:spPr>
          <a:xfrm>
            <a:off x="864000" y="864000"/>
            <a:ext cx="4635100" cy="826688"/>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tx2"/>
                </a:solidFill>
                <a:latin typeface="Cabin" pitchFamily="2" charset="0"/>
                <a:ea typeface="+mj-ea"/>
                <a:cs typeface="+mj-cs"/>
              </a:defRPr>
            </a:lvl1pPr>
          </a:lstStyle>
          <a:p>
            <a:r>
              <a:rPr lang="pt-BR" dirty="0">
                <a:solidFill>
                  <a:schemeClr val="accent2"/>
                </a:solidFill>
              </a:rPr>
              <a:t>Melhorias no Programa de Partilha para CP+</a:t>
            </a:r>
            <a:endParaRPr lang="en-IE" dirty="0">
              <a:solidFill>
                <a:schemeClr val="accent2"/>
              </a:solidFill>
            </a:endParaRPr>
          </a:p>
        </p:txBody>
      </p:sp>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err="1">
                <a:solidFill>
                  <a:schemeClr val="accent3"/>
                </a:solidFill>
              </a:rPr>
              <a:t>Perguntas</a:t>
            </a:r>
            <a:r>
              <a:rPr lang="en-IE" dirty="0">
                <a:solidFill>
                  <a:schemeClr val="accent3"/>
                </a:solidFill>
              </a:rPr>
              <a:t> </a:t>
            </a:r>
            <a:r>
              <a:rPr lang="en-IE" dirty="0" err="1">
                <a:solidFill>
                  <a:schemeClr val="accent3"/>
                </a:solidFill>
              </a:rPr>
              <a:t>frequentes</a:t>
            </a:r>
            <a:endParaRPr lang="en-IE" dirty="0">
              <a:solidFill>
                <a:schemeClr val="accent3"/>
              </a:solidFill>
            </a:endParaRP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pt-BR" sz="1200" b="1" dirty="0">
                <a:solidFill>
                  <a:schemeClr val="accent3"/>
                </a:solidFill>
              </a:rPr>
              <a:t>P1	PARA QUANDO ESTÁ PREVISTO O LANÇAMENTO?</a:t>
            </a:r>
          </a:p>
          <a:p>
            <a:pPr marL="540000" indent="-540000">
              <a:lnSpc>
                <a:spcPct val="100000"/>
              </a:lnSpc>
              <a:buNone/>
            </a:pPr>
            <a:r>
              <a:rPr lang="pt-BR" sz="1200" dirty="0"/>
              <a:t>R1	Primavera de 2025</a:t>
            </a:r>
          </a:p>
          <a:p>
            <a:pPr marL="540000" indent="-540000">
              <a:lnSpc>
                <a:spcPct val="100000"/>
              </a:lnSpc>
              <a:spcAft>
                <a:spcPts val="0"/>
              </a:spcAft>
              <a:buFont typeface="Wingdings" panose="05000000000000000000" pitchFamily="2" charset="2"/>
              <a:buNone/>
            </a:pPr>
            <a:r>
              <a:rPr lang="pt-BR" sz="1200" b="1" dirty="0">
                <a:solidFill>
                  <a:schemeClr val="accent3"/>
                </a:solidFill>
              </a:rPr>
              <a:t>P2	EM QUE PAÍSES SERÃO LANÇADAS ESTAS MELHORIAS?</a:t>
            </a:r>
          </a:p>
          <a:p>
            <a:pPr marL="540000" indent="-540000">
              <a:lnSpc>
                <a:spcPct val="100000"/>
              </a:lnSpc>
              <a:buNone/>
            </a:pPr>
            <a:r>
              <a:rPr lang="pt-BR" sz="1200" dirty="0"/>
              <a:t>R2	Em todos os países onde o programa CP/CP+ existe atualmente, ou seja, em todos os nossos mercados, exceto no Japão e na Coreia. </a:t>
            </a:r>
          </a:p>
          <a:p>
            <a:pPr marL="540000" indent="-540000">
              <a:lnSpc>
                <a:spcPct val="100000"/>
              </a:lnSpc>
              <a:spcAft>
                <a:spcPts val="0"/>
              </a:spcAft>
              <a:buFont typeface="Wingdings" panose="05000000000000000000" pitchFamily="2" charset="2"/>
              <a:buNone/>
            </a:pPr>
            <a:r>
              <a:rPr lang="pt-BR" sz="1200" b="1" dirty="0">
                <a:solidFill>
                  <a:schemeClr val="accent3"/>
                </a:solidFill>
              </a:rPr>
              <a:t>P3	QUE ALTERAÇÕES SERÃO FEITAS NO PROGRAMA DE CLIENTES PREFERENCIAIS?</a:t>
            </a:r>
          </a:p>
          <a:p>
            <a:pPr marL="540000" indent="-540000">
              <a:lnSpc>
                <a:spcPct val="100000"/>
              </a:lnSpc>
              <a:buNone/>
            </a:pPr>
            <a:r>
              <a:rPr lang="pt-BR" sz="1200" dirty="0"/>
              <a:t>R3	Em vez de receberem brindes exclusivos da LifeWave gratuitos com a 3ª, 6ª, 9ª e 12ª Encomenda de Subscrição Mensal, os clientes CP receberão pacotes de amostras com 10 patches nesses mesmos intervalos. Na maioria dos mercados, os clientes CP receberão um pacote de amostras de Y-Age Aeon com a sua 4ª MSO, um pacote de amostras de Y-Age Glutathione com a sua 7ª MSO e um pacote de amostras de Silent Nights com a sua 10ª MSO. Poderão escolher entre uma versão de tamanho normal de qualquer um destes três produtos ou um dos produtos Alavida após a sua 12ª MSO. Após o 12º mês, ser-lhes-á enviada uma resposta automática convidando-os a aceder ao widget do Back Office para selecionar o produto que preferem. Se não escolherem um produto, ser-lhes-á enviada automaticamente uma embalagem de Aeon de tamanho normal. Os clientes CP da Tailândia receberão uma embalagem de amostra de X39 com a sua 7ª MSO, em vez de Glutathione.</a:t>
            </a:r>
          </a:p>
          <a:p>
            <a:pPr marL="540000" indent="-540000">
              <a:lnSpc>
                <a:spcPct val="100000"/>
              </a:lnSpc>
              <a:spcAft>
                <a:spcPts val="0"/>
              </a:spcAft>
              <a:buFont typeface="Wingdings" panose="05000000000000000000" pitchFamily="2" charset="2"/>
              <a:buNone/>
            </a:pPr>
            <a:r>
              <a:rPr lang="pt-BR" sz="1200" b="1" dirty="0">
                <a:solidFill>
                  <a:schemeClr val="accent3"/>
                </a:solidFill>
              </a:rPr>
              <a:t>P4	O QUE ACONTECE SE UM CLIENTE PREFERENCIAL QUISER FAZER UM UPGRADE PARA O PROGRAMA CP+?</a:t>
            </a:r>
          </a:p>
          <a:p>
            <a:pPr marL="540000" indent="-540000">
              <a:lnSpc>
                <a:spcPct val="100000"/>
              </a:lnSpc>
              <a:buNone/>
            </a:pPr>
            <a:r>
              <a:rPr lang="pt-BR" sz="1200" dirty="0"/>
              <a:t>R4	Quando um Cliente Preferencial concluir uma encomenda de subscrição mensal, terá a possibilidade de fazer um upgrade para CP+ por 25 $/25 €. Quando escolher essa opção, terá um upgrade para o programa CP+.</a:t>
            </a:r>
          </a:p>
          <a:p>
            <a:pPr marL="540000" indent="-540000">
              <a:lnSpc>
                <a:spcPct val="100000"/>
              </a:lnSpc>
              <a:spcAft>
                <a:spcPts val="0"/>
              </a:spcAft>
              <a:buFont typeface="Wingdings" panose="05000000000000000000" pitchFamily="2" charset="2"/>
              <a:buNone/>
            </a:pPr>
            <a:r>
              <a:rPr lang="pt-BR" sz="1200" b="1" dirty="0">
                <a:solidFill>
                  <a:schemeClr val="accent3"/>
                </a:solidFill>
              </a:rPr>
              <a:t>P5	A FORMA DE INSCRIÇÃO DE UM CLIENTE PREFERENCIAL CP+ É DIFERENTE DA INSCRIÇÃO DE UM CLIENTE PREFERENCIAL?</a:t>
            </a:r>
          </a:p>
          <a:p>
            <a:pPr marL="540000" indent="-540000">
              <a:lnSpc>
                <a:spcPct val="100000"/>
              </a:lnSpc>
              <a:buNone/>
            </a:pPr>
            <a:r>
              <a:rPr lang="pt-BR" sz="1200" dirty="0"/>
              <a:t>R5	Quando um cliente seleciona um artigo e clica no botão “Adicionar ao carrinho”, surge uma janela pop-up. A janela pop-up mostra os caminhos para se tornar um Cliente de Retalho, Cliente Preferencial ou Membro CP+. Se o cliente selecionar CP+, o seu artigo e a taxa de inscrição como Membros CP+ serão adicionados ao seu carrinho de compras. Após avançar para a finalização de compra como Cliente preferencial ou CP+, será pedido ao cliente que crie uma Encomenda de Subscrição Mensal (MSO). O cliente pode clicar no botão “predefinido” para adicionar automaticamente os artigos no seu carrinho de compras à sua MSO e, em seguida, selecionar mais artigos para a sua MSO ou para a encomenda única. Também pode definir a data em que deseja começar a receber os produtos da sua subscrição.</a:t>
            </a:r>
            <a:endParaRPr lang="pt-BR" sz="12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err="1">
                <a:solidFill>
                  <a:schemeClr val="accent3"/>
                </a:solidFill>
              </a:rPr>
              <a:t>Perguntas</a:t>
            </a:r>
            <a:r>
              <a:rPr lang="en-IE" dirty="0">
                <a:solidFill>
                  <a:schemeClr val="accent3"/>
                </a:solidFill>
              </a:rPr>
              <a:t> </a:t>
            </a:r>
            <a:r>
              <a:rPr lang="en-IE" dirty="0" err="1">
                <a:solidFill>
                  <a:schemeClr val="accent3"/>
                </a:solidFill>
              </a:rPr>
              <a:t>frequentes</a:t>
            </a:r>
            <a:endParaRPr lang="en-IE" dirty="0">
              <a:solidFill>
                <a:schemeClr val="accent3"/>
              </a:solidFill>
            </a:endParaRP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pt-BR" sz="1200" b="1" dirty="0">
                <a:solidFill>
                  <a:schemeClr val="accent3"/>
                </a:solidFill>
              </a:rPr>
              <a:t>P6	O QUE ACONTECE SE UM CLIENTE CP+ NÃO FIZER O PAGAMENTO DA SUA TAXA DE RENOVAÇÃO NA DATA DE ANIVERSÁRIO, MAS TIVER UMA ENCOMENDA DE SUBSCRIÇÃO MENSAL ATIVA?</a:t>
            </a:r>
          </a:p>
          <a:p>
            <a:pPr marL="540000" indent="-540000">
              <a:lnSpc>
                <a:spcPct val="100000"/>
              </a:lnSpc>
              <a:buNone/>
            </a:pPr>
            <a:r>
              <a:rPr lang="pt-BR" sz="1200" dirty="0"/>
              <a:t>R6	Os Membros CP+ que não pagarem a taxa de renovação uma semana após a data de renovação como CP+ continuarão a poder usufruir dos preços grosssistas como Clientes Preferenciais, mas não poderão tirar partido dos outros benefícios de ser um cliente CP+. Se não tiverem uma MSO ativa, terão de pagar os produtos a preços de retalho. </a:t>
            </a:r>
          </a:p>
          <a:p>
            <a:pPr marL="540000" indent="-540000">
              <a:lnSpc>
                <a:spcPct val="100000"/>
              </a:lnSpc>
              <a:spcAft>
                <a:spcPts val="0"/>
              </a:spcAft>
              <a:buFont typeface="Wingdings" panose="05000000000000000000" pitchFamily="2" charset="2"/>
              <a:buNone/>
            </a:pPr>
            <a:r>
              <a:rPr lang="pt-BR" sz="1200" b="1" dirty="0">
                <a:solidFill>
                  <a:schemeClr val="accent3"/>
                </a:solidFill>
              </a:rPr>
              <a:t>P7	QUAL É A DURAÇÃO DE UMA SUBSCRIÇÃO DO PROGRAMA CP+?</a:t>
            </a:r>
          </a:p>
          <a:p>
            <a:pPr marL="540000" indent="-540000">
              <a:lnSpc>
                <a:spcPct val="100000"/>
              </a:lnSpc>
              <a:buNone/>
            </a:pPr>
            <a:r>
              <a:rPr lang="pt-BR" sz="1200" dirty="0"/>
              <a:t>R7	A duração é de um ano a partir da primeira inscrição. Os Membros CP+ deixarão de receber uma renovação gratuita da subscrição anual no final do primeiro ano. Todos os clientes CP+ terão de pagar uma taxa de renovação anual da subscrição de 25 $/25 € para continuarem a ser clientes CP+.</a:t>
            </a:r>
          </a:p>
          <a:p>
            <a:pPr marL="540000" indent="-540000">
              <a:lnSpc>
                <a:spcPct val="100000"/>
              </a:lnSpc>
              <a:spcAft>
                <a:spcPts val="0"/>
              </a:spcAft>
              <a:buFont typeface="Wingdings" panose="05000000000000000000" pitchFamily="2" charset="2"/>
              <a:buNone/>
            </a:pPr>
            <a:r>
              <a:rPr lang="pt-BR" sz="1200" b="1" dirty="0">
                <a:solidFill>
                  <a:schemeClr val="accent3"/>
                </a:solidFill>
              </a:rPr>
              <a:t>P8	O QUE ACONTECE SE UM MEMBRO CP+ CANCELAR A SUA MSO?</a:t>
            </a:r>
          </a:p>
          <a:p>
            <a:pPr marL="540000" indent="-540000">
              <a:lnSpc>
                <a:spcPct val="100000"/>
              </a:lnSpc>
              <a:buNone/>
            </a:pPr>
            <a:r>
              <a:rPr lang="pt-BR" sz="1200" dirty="0"/>
              <a:t>R8	Se um Membros CP+ cancelar a sua MSO, continua a fazer parte do programa até à data de renovação, mas não poderá beneficiar dos preços grossistas. Se falhar o pagamento da taxa de renovação, será despromovido de Membros CP+ para Cliente de retalho.</a:t>
            </a:r>
          </a:p>
          <a:p>
            <a:pPr marL="540000" indent="-540000">
              <a:lnSpc>
                <a:spcPct val="100000"/>
              </a:lnSpc>
              <a:spcAft>
                <a:spcPts val="0"/>
              </a:spcAft>
              <a:buFont typeface="Wingdings" panose="05000000000000000000" pitchFamily="2" charset="2"/>
              <a:buNone/>
            </a:pPr>
            <a:r>
              <a:rPr lang="pt-BR" sz="1200" b="1" dirty="0">
                <a:solidFill>
                  <a:schemeClr val="accent3"/>
                </a:solidFill>
              </a:rPr>
              <a:t>P9	O QUE ACONTECE SE UM CLIENTE DE RETALHO EXISTENTE CRIAR UMA MSO E PAGAR A TAXA DE INSCRIÇÃO DE 25 $/25 €?</a:t>
            </a:r>
          </a:p>
          <a:p>
            <a:pPr marL="540000" indent="-540000">
              <a:lnSpc>
                <a:spcPct val="100000"/>
              </a:lnSpc>
              <a:buNone/>
            </a:pPr>
            <a:r>
              <a:rPr lang="pt-BR" sz="1200" dirty="0"/>
              <a:t>R9	Terá um upgrade para o Programa CP+. </a:t>
            </a:r>
          </a:p>
          <a:p>
            <a:pPr marL="540000" indent="-540000">
              <a:lnSpc>
                <a:spcPct val="100000"/>
              </a:lnSpc>
              <a:spcAft>
                <a:spcPts val="0"/>
              </a:spcAft>
              <a:buFont typeface="Wingdings" panose="05000000000000000000" pitchFamily="2" charset="2"/>
              <a:buNone/>
            </a:pPr>
            <a:r>
              <a:rPr lang="pt-BR" sz="1200" b="1" dirty="0">
                <a:solidFill>
                  <a:schemeClr val="accent3"/>
                </a:solidFill>
              </a:rPr>
              <a:t>P10	A TAXA DE RENOVAÇÃO ANUAL É REEMBOLSÁVEL?</a:t>
            </a:r>
          </a:p>
          <a:p>
            <a:pPr marL="540000" indent="-540000">
              <a:lnSpc>
                <a:spcPct val="100000"/>
              </a:lnSpc>
              <a:buNone/>
            </a:pPr>
            <a:r>
              <a:rPr lang="pt-BR" sz="1200" dirty="0"/>
              <a:t>R10	A taxa de 25,00 $/25,00 € não é reembolsável. Ser-lhe-á enviada uma notificação por e-mail a perguntar se deseja renovar antes de o seu estado expirar.</a:t>
            </a:r>
          </a:p>
          <a:p>
            <a:pPr marL="540000" indent="-540000">
              <a:lnSpc>
                <a:spcPct val="100000"/>
              </a:lnSpc>
              <a:spcAft>
                <a:spcPts val="0"/>
              </a:spcAft>
              <a:buFont typeface="Wingdings" panose="05000000000000000000" pitchFamily="2" charset="2"/>
              <a:buNone/>
            </a:pPr>
            <a:r>
              <a:rPr lang="pt-BR" sz="1200" b="1" dirty="0">
                <a:solidFill>
                  <a:schemeClr val="accent3"/>
                </a:solidFill>
              </a:rPr>
              <a:t>P11	UM MEMBRO CP PODE FALTAR OU NÃO SALTAR QUALQUER MÊS NUM ANO E MANTER OS SEUS BENEFÍCIOS COMO CP+?</a:t>
            </a:r>
          </a:p>
          <a:p>
            <a:pPr marL="540000" indent="-540000">
              <a:lnSpc>
                <a:spcPct val="100000"/>
              </a:lnSpc>
              <a:buNone/>
            </a:pPr>
            <a:r>
              <a:rPr lang="pt-BR" sz="1200" dirty="0"/>
              <a:t>R11	Os Clientes Preferenciais podem cancelar ou saltar dois meses das suas MSOs num período de 12 meses consecutivos e manter, mesmo assim, os seu benefício de CP. O período de 12 meses tem início quando é criada a primeira encomenda elegível. No entanto, se devolverem mais de duas encomendas, o seu impulso perder-se-á e a contagem de encomendas qualificadas será reposta a 0. Se for reposto a 0, não reiniciarão as suas amostras. Apenas continuarão a partir do ponto em que se qualificaram pela última vez.</a:t>
            </a:r>
            <a:endParaRPr lang="pt-BR" sz="12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err="1">
                <a:solidFill>
                  <a:schemeClr val="accent3"/>
                </a:solidFill>
              </a:rPr>
              <a:t>Perguntas</a:t>
            </a:r>
            <a:r>
              <a:rPr lang="en-IE" dirty="0">
                <a:solidFill>
                  <a:schemeClr val="accent3"/>
                </a:solidFill>
              </a:rPr>
              <a:t> </a:t>
            </a:r>
            <a:r>
              <a:rPr lang="en-IE" dirty="0" err="1">
                <a:solidFill>
                  <a:schemeClr val="accent3"/>
                </a:solidFill>
              </a:rPr>
              <a:t>frequentes</a:t>
            </a:r>
            <a:endParaRPr lang="en-IE" dirty="0">
              <a:solidFill>
                <a:schemeClr val="accent3"/>
              </a:solidFill>
            </a:endParaRP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0"/>
              </a:spcAft>
              <a:buFont typeface="Wingdings" panose="05000000000000000000" pitchFamily="2" charset="2"/>
              <a:buNone/>
            </a:pPr>
            <a:r>
              <a:rPr lang="pt-BR" sz="1200" b="1" dirty="0">
                <a:solidFill>
                  <a:schemeClr val="accent3"/>
                </a:solidFill>
              </a:rPr>
              <a:t>P12	COM O PROGRAMA DE PARTILHA, UM MEMBRO CP+ PODE GANHAR MAIS DO QUE UM CRÉDITO PARA PRODUTOS DE 100 $/95 € NUM MÊS?</a:t>
            </a:r>
          </a:p>
          <a:p>
            <a:pPr marL="540000" indent="-540000">
              <a:lnSpc>
                <a:spcPct val="100000"/>
              </a:lnSpc>
              <a:buNone/>
            </a:pPr>
            <a:r>
              <a:rPr lang="pt-BR" sz="1200" dirty="0"/>
              <a:t>R12	Sim, pode! Se os Clientes que recomendar comprarem mais produtos num determinado mês, podem acumular mais créditos. Não existe limite para o número de créditos que pode acumular.</a:t>
            </a:r>
          </a:p>
          <a:p>
            <a:pPr marL="540000" indent="-540000">
              <a:lnSpc>
                <a:spcPct val="100000"/>
              </a:lnSpc>
              <a:spcAft>
                <a:spcPts val="0"/>
              </a:spcAft>
              <a:buFont typeface="Wingdings" panose="05000000000000000000" pitchFamily="2" charset="2"/>
              <a:buNone/>
            </a:pPr>
            <a:r>
              <a:rPr lang="pt-BR" sz="1200" b="1" dirty="0">
                <a:solidFill>
                  <a:schemeClr val="accent3"/>
                </a:solidFill>
              </a:rPr>
              <a:t>P13	OS CRÉDITOS DO PROGRAMA DE PARTILHA DE UM MEMBRO CP+ SERÃO AUTOMATICAMENTE APLICADOS A QUALQUER UMA DAS SUAS ENCOMENDAS?</a:t>
            </a:r>
          </a:p>
          <a:p>
            <a:pPr marL="540000" indent="-540000">
              <a:lnSpc>
                <a:spcPct val="100000"/>
              </a:lnSpc>
              <a:buNone/>
            </a:pPr>
            <a:r>
              <a:rPr lang="pt-BR" sz="1200" dirty="0"/>
              <a:t>R13	Sim, serão. Deixará de ser necessário ativar uma definição para que os pontos do Programa de Partilha sejam aplicados.</a:t>
            </a:r>
          </a:p>
          <a:p>
            <a:pPr marL="540000" indent="-540000">
              <a:lnSpc>
                <a:spcPct val="100000"/>
              </a:lnSpc>
              <a:spcAft>
                <a:spcPts val="0"/>
              </a:spcAft>
              <a:buFont typeface="Wingdings" panose="05000000000000000000" pitchFamily="2" charset="2"/>
              <a:buNone/>
            </a:pPr>
            <a:r>
              <a:rPr lang="pt-BR" sz="1200" b="1" dirty="0">
                <a:solidFill>
                  <a:schemeClr val="accent3"/>
                </a:solidFill>
              </a:rPr>
              <a:t>P14	ESSES CRÉDITOS TERÃO UMA DATA DE EXPIRAÇÃO OU PODEM SER UTILIZADOS EM QUALQUER ALTURA?</a:t>
            </a:r>
          </a:p>
          <a:p>
            <a:pPr marL="540000" indent="-540000">
              <a:lnSpc>
                <a:spcPct val="100000"/>
              </a:lnSpc>
              <a:buNone/>
            </a:pPr>
            <a:r>
              <a:rPr lang="pt-BR" sz="1200" dirty="0"/>
              <a:t>R14	Os créditos expiram passados dois meses.</a:t>
            </a:r>
          </a:p>
          <a:p>
            <a:pPr marL="540000" indent="-540000">
              <a:lnSpc>
                <a:spcPct val="100000"/>
              </a:lnSpc>
              <a:spcAft>
                <a:spcPts val="0"/>
              </a:spcAft>
              <a:buFont typeface="Wingdings" panose="05000000000000000000" pitchFamily="2" charset="2"/>
              <a:buNone/>
            </a:pPr>
            <a:r>
              <a:rPr lang="pt-BR" sz="1200" b="1" dirty="0">
                <a:solidFill>
                  <a:schemeClr val="accent3"/>
                </a:solidFill>
              </a:rPr>
              <a:t>P15	O QUE TORNA UMA ENCOMENDA ELEGÍVEL PARA O PROGRAMA DE PARTILHA?</a:t>
            </a:r>
          </a:p>
          <a:p>
            <a:pPr marL="540000" indent="-540000">
              <a:lnSpc>
                <a:spcPct val="100000"/>
              </a:lnSpc>
              <a:buNone/>
            </a:pPr>
            <a:r>
              <a:rPr lang="pt-BR" sz="1200" dirty="0"/>
              <a:t>R15	O único requisito para que uma encomenda de um cliente recomendado conte para os créditos do Programa de Partilha de um cliente CP+ é que tenha um valor de BV. Qualquer encomenda com um valor de BV será considerada como uma encomenda elegível. </a:t>
            </a:r>
          </a:p>
          <a:p>
            <a:pPr marL="540000" indent="-540000">
              <a:lnSpc>
                <a:spcPct val="100000"/>
              </a:lnSpc>
              <a:spcAft>
                <a:spcPts val="0"/>
              </a:spcAft>
              <a:buFont typeface="Wingdings" panose="05000000000000000000" pitchFamily="2" charset="2"/>
              <a:buNone/>
            </a:pPr>
            <a:r>
              <a:rPr lang="pt-BR" sz="1200" b="1" dirty="0">
                <a:solidFill>
                  <a:schemeClr val="accent3"/>
                </a:solidFill>
              </a:rPr>
              <a:t>P16	OS CRÉDITOS DO PROGRAMA DE PARTILHA SÓ PODEM SER APLICADOS A PATCHES?</a:t>
            </a:r>
          </a:p>
          <a:p>
            <a:pPr marL="540000" indent="-540000">
              <a:lnSpc>
                <a:spcPct val="100000"/>
              </a:lnSpc>
              <a:buNone/>
            </a:pPr>
            <a:r>
              <a:rPr lang="pt-BR" sz="1200" dirty="0"/>
              <a:t>R16	Já não. Agora, os créditos do Programa de Partilha podem ser aplicados a qualquer artigo.</a:t>
            </a:r>
          </a:p>
          <a:p>
            <a:pPr marL="540000" indent="-540000">
              <a:lnSpc>
                <a:spcPct val="100000"/>
              </a:lnSpc>
              <a:spcAft>
                <a:spcPts val="0"/>
              </a:spcAft>
              <a:buFont typeface="Wingdings" panose="05000000000000000000" pitchFamily="2" charset="2"/>
              <a:buNone/>
            </a:pPr>
            <a:r>
              <a:rPr lang="pt-BR" sz="1200" b="1" dirty="0">
                <a:solidFill>
                  <a:schemeClr val="accent3"/>
                </a:solidFill>
              </a:rPr>
              <a:t>P17	AS RECOMPENSAS DE FIDELIZAÇÃO DOS ATUAIS CLIENTES CP/CP+ CONTINUARÃO A SER AS MESMAS QUANDO ESTAS MELHORIAS FOREM LANÇADAS, OU SERÃO REINICIADAS?</a:t>
            </a:r>
          </a:p>
          <a:p>
            <a:pPr marL="540000" indent="-540000">
              <a:lnSpc>
                <a:spcPct val="100000"/>
              </a:lnSpc>
              <a:buNone/>
            </a:pPr>
            <a:r>
              <a:rPr lang="pt-BR" sz="1200" dirty="0"/>
              <a:t>R17	O programa de recompensas atual será reiniciado quando o novo programa começar. Todos começarão de novo no novo programa de recompensas.</a:t>
            </a:r>
          </a:p>
          <a:p>
            <a:pPr marL="540000" indent="-540000">
              <a:lnSpc>
                <a:spcPct val="100000"/>
              </a:lnSpc>
              <a:spcAft>
                <a:spcPts val="0"/>
              </a:spcAft>
              <a:buFont typeface="Wingdings" panose="05000000000000000000" pitchFamily="2" charset="2"/>
              <a:buNone/>
            </a:pPr>
            <a:r>
              <a:rPr lang="pt-BR" sz="1200" b="1" dirty="0">
                <a:solidFill>
                  <a:schemeClr val="accent3"/>
                </a:solidFill>
              </a:rPr>
              <a:t>P18	NA ÚLTIMA AMOSTRA DE FIDELIZAÇÃO, PODEM ESCOLHER QUALQUER PRODUTO ALAVIDA (POR EXEMPLO, PATCHES, DIA, NOITE, EYE CREAM)?</a:t>
            </a:r>
          </a:p>
          <a:p>
            <a:pPr marL="540000" indent="-540000">
              <a:lnSpc>
                <a:spcPct val="100000"/>
              </a:lnSpc>
              <a:buNone/>
            </a:pPr>
            <a:r>
              <a:rPr lang="pt-BR" sz="1200" dirty="0"/>
              <a:t>R18	Sim.</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430</TotalTime>
  <Words>2053</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Cabin</vt:lpstr>
      <vt:lpstr>Calibri Light</vt:lpstr>
      <vt:lpstr>Wingdings</vt:lpstr>
      <vt:lpstr>Office Theme</vt:lpstr>
      <vt:lpstr>PowerPoint Presentation</vt:lpstr>
      <vt:lpstr>Resumo das alterações ao programa CP/CP+ em 2025</vt:lpstr>
      <vt:lpstr>Elementos que se mantêm sem alteração</vt:lpstr>
      <vt:lpstr>Amostras de fidelização</vt:lpstr>
      <vt:lpstr>Amostras de fidelização- Cliente Preferencial</vt:lpstr>
      <vt:lpstr>Amostras de fidelização- Cliente Preferencial Plus</vt:lpstr>
      <vt:lpstr>Melhorias no Programa de Partilha para CP+</vt:lpstr>
      <vt:lpstr>PowerPoint Presentation</vt:lpstr>
      <vt:lpstr>Perguntas frequentes</vt:lpstr>
      <vt:lpstr>Perguntas frequentes</vt:lpstr>
      <vt:lpstr>Perguntas frequentes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15</cp:revision>
  <dcterms:created xsi:type="dcterms:W3CDTF">2025-03-12T11:45:21Z</dcterms:created>
  <dcterms:modified xsi:type="dcterms:W3CDTF">2025-04-01T17:07:11Z</dcterms:modified>
</cp:coreProperties>
</file>